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718" r:id="rId5"/>
    <p:sldMasterId id="2147483661" r:id="rId6"/>
    <p:sldMasterId id="2147483760" r:id="rId7"/>
  </p:sldMasterIdLst>
  <p:sldIdLst>
    <p:sldId id="257" r:id="rId8"/>
    <p:sldId id="258" r:id="rId9"/>
    <p:sldId id="259" r:id="rId10"/>
    <p:sldId id="260" r:id="rId11"/>
    <p:sldId id="265" r:id="rId12"/>
    <p:sldId id="261" r:id="rId13"/>
    <p:sldId id="26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540"/>
    <a:srgbClr val="CECEDA"/>
    <a:srgbClr val="302F1A"/>
    <a:srgbClr val="2B2419"/>
    <a:srgbClr val="DDCC92"/>
    <a:srgbClr val="251B11"/>
    <a:srgbClr val="574A45"/>
    <a:srgbClr val="49474C"/>
    <a:srgbClr val="1A1617"/>
    <a:srgbClr val="2A3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92" autoAdjust="0"/>
  </p:normalViewPr>
  <p:slideViewPr>
    <p:cSldViewPr snapToGrid="0" showGuides="1">
      <p:cViewPr varScale="1">
        <p:scale>
          <a:sx n="114" d="100"/>
          <a:sy n="114" d="100"/>
        </p:scale>
        <p:origin x="330" y="12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Vinröd">
    <p:bg>
      <p:bgPr>
        <a:solidFill>
          <a:srgbClr val="600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843A64B2-663D-44F0-8740-5B5234D78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3888" y="5883927"/>
            <a:ext cx="1820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C4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Lila">
    <p:bg>
      <p:bgPr>
        <a:solidFill>
          <a:srgbClr val="5B1F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_Bakgrund (Grön) / Text (Pastell gu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6462934-DB6F-436F-BD02-6ACF0AA53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3690000"/>
            <a:ext cx="10944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DAF7EF-D8E4-4F88-8C0C-B03236941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801529"/>
            <a:ext cx="10944225" cy="180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0560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AF88E-1350-4D4E-A906-57A274697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5733" y="1620001"/>
            <a:ext cx="6482292" cy="195346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 7" descr="Avslutande citattecken">
            <a:extLst>
              <a:ext uri="{FF2B5EF4-FFF2-40B4-BE49-F238E27FC236}">
                <a16:creationId xmlns:a16="http://schemas.microsoft.com/office/drawing/2014/main" id="{7C4F156F-5322-48A6-A598-B9B300D7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34" y="141536"/>
            <a:ext cx="1805800" cy="1805800"/>
          </a:xfrm>
          <a:prstGeom prst="rect">
            <a:avLst/>
          </a:prstGeom>
        </p:spPr>
      </p:pic>
      <p:pic>
        <p:nvPicPr>
          <p:cNvPr id="9" name="Bild 8" descr="Avslutande citattecken">
            <a:extLst>
              <a:ext uri="{FF2B5EF4-FFF2-40B4-BE49-F238E27FC236}">
                <a16:creationId xmlns:a16="http://schemas.microsoft.com/office/drawing/2014/main" id="{E537CBC0-0EB8-40CA-BCC1-90984D9E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202" y="3429000"/>
            <a:ext cx="1805800" cy="1805800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4940038-88F0-4FB0-8513-5A4A26CE9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5732" y="4493277"/>
            <a:ext cx="5500934" cy="21419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10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pos="1164">
          <p15:clr>
            <a:srgbClr val="FBAE40"/>
          </p15:clr>
        </p15:guide>
        <p15:guide id="3" pos="5246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ABD4C72-49EA-4FEB-B1DE-462A805DE69B}"/>
              </a:ext>
            </a:extLst>
          </p:cNvPr>
          <p:cNvSpPr/>
          <p:nvPr userDrawn="1"/>
        </p:nvSpPr>
        <p:spPr>
          <a:xfrm>
            <a:off x="622339" y="1550988"/>
            <a:ext cx="3648753" cy="3744000"/>
          </a:xfrm>
          <a:prstGeom prst="roundRect">
            <a:avLst>
              <a:gd name="adj" fmla="val 9010"/>
            </a:avLst>
          </a:prstGeom>
          <a:solidFill>
            <a:schemeClr val="bg2"/>
          </a:solidFill>
          <a:ln>
            <a:noFill/>
          </a:ln>
          <a:effectLst>
            <a:outerShdw blurRad="101600" dist="76200" dir="54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17B1B-0443-48DA-A1AE-5FBE9290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506073"/>
            <a:ext cx="10945773" cy="81823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Statistiksida (en rad)</a:t>
            </a:r>
            <a:endParaRPr lang="nb-NO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FB1FE8-D11D-419D-8748-01F3487E1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427658"/>
            <a:ext cx="3647202" cy="10800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8000" b="1" i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X XXX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61B8DFB-0BF3-4E0B-B49D-F9036D7DA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54" y="5445125"/>
            <a:ext cx="5260445" cy="468000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Källa etc.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B4AA571-63AC-46AB-A822-8CA2A12C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3558817"/>
            <a:ext cx="3647203" cy="1080000"/>
          </a:xfr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55DFA8B-08B1-4051-B337-9E4B2B24C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267" y="1550988"/>
            <a:ext cx="6682844" cy="374400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3888" indent="-268288">
              <a:defRPr>
                <a:solidFill>
                  <a:schemeClr val="bg1"/>
                </a:solidFill>
              </a:defRPr>
            </a:lvl2pPr>
            <a:lvl3pPr marL="892175" indent="-269875">
              <a:defRPr>
                <a:solidFill>
                  <a:schemeClr val="bg1"/>
                </a:solidFill>
              </a:defRPr>
            </a:lvl3pPr>
            <a:lvl4pPr marL="1162050" indent="-269875">
              <a:defRPr>
                <a:solidFill>
                  <a:schemeClr val="bg1"/>
                </a:solidFill>
              </a:defRPr>
            </a:lvl4pPr>
            <a:lvl5pPr marL="1430338" indent="-2698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5505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DF7A2E43-17A8-4262-8AEC-4FA6175E53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23888" y="1520825"/>
            <a:ext cx="7744257" cy="4356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92E718-90BC-4E53-946E-B8645F55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666751"/>
            <a:ext cx="10945773" cy="468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Vår resa mot ett hållbart Upplands-Bro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32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958">
          <p15:clr>
            <a:srgbClr val="FBAE40"/>
          </p15:clr>
        </p15:guide>
        <p15:guide id="4" orient="horz" pos="37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4782704-86CB-4053-9A82-320B84657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4037509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55BBD1-2110-4E1D-96FA-5764AB5BF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113" y="4363530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Kontaktuppgifter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82CA9F-6E7F-4F9A-8BB1-F972B37F0881}"/>
              </a:ext>
            </a:extLst>
          </p:cNvPr>
          <p:cNvSpPr txBox="1"/>
          <p:nvPr userDrawn="1"/>
        </p:nvSpPr>
        <p:spPr>
          <a:xfrm>
            <a:off x="622800" y="1800000"/>
            <a:ext cx="10944000" cy="180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bg2"/>
                </a:solidFill>
              </a:rPr>
              <a:t>Tack!</a:t>
            </a:r>
            <a:endParaRPr lang="en-SE" sz="6000" b="1" dirty="0">
              <a:solidFill>
                <a:schemeClr val="bg2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E8AB24-4413-4E04-8800-0E7D0790B1A1}"/>
              </a:ext>
            </a:extLst>
          </p:cNvPr>
          <p:cNvSpPr txBox="1"/>
          <p:nvPr userDrawn="1"/>
        </p:nvSpPr>
        <p:spPr>
          <a:xfrm>
            <a:off x="622800" y="4690800"/>
            <a:ext cx="10944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www-upplands-bro.se</a:t>
            </a:r>
            <a:endParaRPr lang="en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0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_Bakgrund (Grön) / Text (Pastell gu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6462934-DB6F-436F-BD02-6ACF0AA53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3690000"/>
            <a:ext cx="10944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DAF7EF-D8E4-4F88-8C0C-B03236941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801529"/>
            <a:ext cx="10944225" cy="180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9393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AF88E-1350-4D4E-A906-57A274697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5733" y="1620001"/>
            <a:ext cx="6482292" cy="195346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 7" descr="Avslutande citattecken">
            <a:extLst>
              <a:ext uri="{FF2B5EF4-FFF2-40B4-BE49-F238E27FC236}">
                <a16:creationId xmlns:a16="http://schemas.microsoft.com/office/drawing/2014/main" id="{7C4F156F-5322-48A6-A598-B9B300D7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34" y="141536"/>
            <a:ext cx="1805800" cy="1805800"/>
          </a:xfrm>
          <a:prstGeom prst="rect">
            <a:avLst/>
          </a:prstGeom>
        </p:spPr>
      </p:pic>
      <p:pic>
        <p:nvPicPr>
          <p:cNvPr id="9" name="Bild 8" descr="Avslutande citattecken">
            <a:extLst>
              <a:ext uri="{FF2B5EF4-FFF2-40B4-BE49-F238E27FC236}">
                <a16:creationId xmlns:a16="http://schemas.microsoft.com/office/drawing/2014/main" id="{E537CBC0-0EB8-40CA-BCC1-90984D9E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202" y="3429000"/>
            <a:ext cx="1805800" cy="1805800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4940038-88F0-4FB0-8513-5A4A26CE9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5732" y="4493277"/>
            <a:ext cx="5500934" cy="21419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06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pos="1164">
          <p15:clr>
            <a:srgbClr val="FBAE40"/>
          </p15:clr>
        </p15:guide>
        <p15:guide id="3" pos="5246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ABD4C72-49EA-4FEB-B1DE-462A805DE69B}"/>
              </a:ext>
            </a:extLst>
          </p:cNvPr>
          <p:cNvSpPr/>
          <p:nvPr userDrawn="1"/>
        </p:nvSpPr>
        <p:spPr>
          <a:xfrm>
            <a:off x="622339" y="1550988"/>
            <a:ext cx="3648753" cy="3744000"/>
          </a:xfrm>
          <a:prstGeom prst="roundRect">
            <a:avLst>
              <a:gd name="adj" fmla="val 9010"/>
            </a:avLst>
          </a:prstGeom>
          <a:solidFill>
            <a:schemeClr val="tx2"/>
          </a:solidFill>
          <a:ln>
            <a:noFill/>
          </a:ln>
          <a:effectLst>
            <a:outerShdw blurRad="101600" dist="76200" dir="54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17B1B-0443-48DA-A1AE-5FBE9290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506073"/>
            <a:ext cx="10945773" cy="81823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Statistiksida (en rad)</a:t>
            </a:r>
            <a:endParaRPr lang="nb-NO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FB1FE8-D11D-419D-8748-01F3487E1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427658"/>
            <a:ext cx="3647202" cy="10800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8000" b="1" i="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 XXX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61B8DFB-0BF3-4E0B-B49D-F9036D7DA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54" y="5445125"/>
            <a:ext cx="5260445" cy="468000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Källa etc.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B4AA571-63AC-46AB-A822-8CA2A12C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3558817"/>
            <a:ext cx="3647203" cy="1080000"/>
          </a:xfr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55DFA8B-08B1-4051-B337-9E4B2B24C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267" y="1550988"/>
            <a:ext cx="6682844" cy="374400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3888" indent="-268288">
              <a:defRPr>
                <a:solidFill>
                  <a:schemeClr val="tx1"/>
                </a:solidFill>
              </a:defRPr>
            </a:lvl2pPr>
            <a:lvl3pPr marL="892175" indent="-269875">
              <a:defRPr>
                <a:solidFill>
                  <a:schemeClr val="tx1"/>
                </a:solidFill>
              </a:defRPr>
            </a:lvl3pPr>
            <a:lvl4pPr marL="1162050" indent="-269875">
              <a:defRPr>
                <a:solidFill>
                  <a:schemeClr val="tx1"/>
                </a:solidFill>
              </a:defRPr>
            </a:lvl4pPr>
            <a:lvl5pPr marL="1430338" indent="-269875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712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6405-5A39-4AF0-98F4-99BBFDFBA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92150"/>
            <a:ext cx="10945772" cy="10332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1308-176C-4D6F-9BB4-A514C200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51199"/>
            <a:ext cx="10945773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DF7A2E43-17A8-4262-8AEC-4FA6175E53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23888" y="1520825"/>
            <a:ext cx="7744257" cy="4356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92E718-90BC-4E53-946E-B8645F55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666751"/>
            <a:ext cx="10945773" cy="468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Vår resa mot ett hållbart Upplands-Bro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923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958">
          <p15:clr>
            <a:srgbClr val="FBAE40"/>
          </p15:clr>
        </p15:guide>
        <p15:guide id="4" orient="horz" pos="370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4782704-86CB-4053-9A82-320B84657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4037509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55BBD1-2110-4E1D-96FA-5764AB5BF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113" y="4363530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Kontaktuppgifter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82CA9F-6E7F-4F9A-8BB1-F972B37F0881}"/>
              </a:ext>
            </a:extLst>
          </p:cNvPr>
          <p:cNvSpPr txBox="1"/>
          <p:nvPr userDrawn="1"/>
        </p:nvSpPr>
        <p:spPr>
          <a:xfrm>
            <a:off x="622800" y="1800000"/>
            <a:ext cx="10944000" cy="180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tx2"/>
                </a:solidFill>
              </a:rPr>
              <a:t>Tack!</a:t>
            </a:r>
            <a:endParaRPr lang="en-SE" sz="6000" b="1" dirty="0">
              <a:solidFill>
                <a:schemeClr val="tx2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E8AB24-4413-4E04-8800-0E7D0790B1A1}"/>
              </a:ext>
            </a:extLst>
          </p:cNvPr>
          <p:cNvSpPr txBox="1"/>
          <p:nvPr userDrawn="1"/>
        </p:nvSpPr>
        <p:spPr>
          <a:xfrm>
            <a:off x="622800" y="4690800"/>
            <a:ext cx="10944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www-upplands-bro.se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91200"/>
            <a:ext cx="10944335" cy="1033200"/>
          </a:xfrm>
        </p:spPr>
        <p:txBody>
          <a:bodyPr lIns="0" tIns="0" rIns="0" bIns="0"/>
          <a:lstStyle/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F7E509-428B-4703-B0EC-EF7680E99BD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83338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91200"/>
            <a:ext cx="5183187" cy="10332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D1BAA2E-7779-45FC-8DA8-D2BE4326A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338" y="692150"/>
            <a:ext cx="5183187" cy="47529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577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223" y="691200"/>
            <a:ext cx="5183187" cy="10332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4222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D1BAA2E-7779-45FC-8DA8-D2BE4326A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134" y="692150"/>
            <a:ext cx="5183187" cy="47529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2170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E3A1F7E-6BB9-4368-8431-527879D1C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321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Två ru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8E238-749F-4BB8-87B3-7B6915D53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4399" y="4440238"/>
            <a:ext cx="3033713" cy="1797050"/>
          </a:xfrm>
          <a:prstGeom prst="roundRect">
            <a:avLst>
              <a:gd name="adj" fmla="val 10958"/>
            </a:avLst>
          </a:prstGeom>
          <a:solidFill>
            <a:schemeClr val="bg2"/>
          </a:solidFill>
          <a:effectLst>
            <a:outerShdw blurRad="101600" dist="76200" dir="5400000" algn="ctr" rotWithShape="0">
              <a:srgbClr val="000000">
                <a:alpha val="30000"/>
              </a:srgbClr>
            </a:outerShdw>
          </a:effectLst>
        </p:spPr>
        <p:txBody>
          <a:bodyPr lIns="360000" tIns="360000" rIns="360000" bIns="360000" anchor="t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4D77A0F-7009-4668-8230-10E9421DD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07483"/>
            <a:ext cx="7910511" cy="3832755"/>
          </a:xfrm>
          <a:prstGeom prst="roundRect">
            <a:avLst>
              <a:gd name="adj" fmla="val 4621"/>
            </a:avLst>
          </a:prstGeom>
          <a:solidFill>
            <a:schemeClr val="tx2"/>
          </a:solidFill>
          <a:effectLst>
            <a:outerShdw blurRad="101600" dist="76200" dir="5400000" algn="ctr" rotWithShape="0">
              <a:srgbClr val="000000">
                <a:alpha val="30000"/>
              </a:srgbClr>
            </a:outerShdw>
          </a:effectLst>
        </p:spPr>
        <p:txBody>
          <a:bodyPr lIns="360000" tIns="360000" rIns="360000" bIns="360000" anchor="t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rubrik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34F25270-F8C7-48E5-86A3-0BCB411F1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Mörkblå">
    <p:bg>
      <p:bgPr>
        <a:solidFill>
          <a:srgbClr val="0F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0"/>
            <a:ext cx="48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Vinröd">
    <p:bg>
      <p:bgPr>
        <a:solidFill>
          <a:srgbClr val="600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205DC-DEAF-44A7-9195-59E86AB0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0" y="692150"/>
            <a:ext cx="10945773" cy="10318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8B75-09D2-4EF1-BB16-6342B2A3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52626"/>
            <a:ext cx="10945772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  <a:p>
            <a:pPr lvl="5"/>
            <a:r>
              <a:rPr lang="en-US" dirty="0" err="1"/>
              <a:t>Nivå</a:t>
            </a:r>
            <a:r>
              <a:rPr lang="en-US" dirty="0"/>
              <a:t> sex</a:t>
            </a:r>
          </a:p>
          <a:p>
            <a:pPr lvl="6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sju</a:t>
            </a:r>
            <a:endParaRPr lang="en-US" dirty="0"/>
          </a:p>
          <a:p>
            <a:pPr lvl="7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åtta</a:t>
            </a:r>
            <a:endParaRPr lang="en-US" dirty="0"/>
          </a:p>
          <a:p>
            <a:pPr lvl="8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nio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DBB3AE-0095-497D-91E8-32C89C6A5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8596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230">
          <p15:clr>
            <a:srgbClr val="F26B43"/>
          </p15:clr>
        </p15:guide>
        <p15:guide id="3" orient="horz" pos="3430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4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205DC-DEAF-44A7-9195-59E86AB0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41581"/>
            <a:ext cx="6480000" cy="136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6942DE-C1E0-49D1-923B-2F170C76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2160000"/>
            <a:ext cx="6480000" cy="4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förnamn efternamn, titel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D745FFDE-4154-401C-B9F3-C9E8BA696A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888" y="5883927"/>
            <a:ext cx="1820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4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rubrik 4">
            <a:extLst>
              <a:ext uri="{FF2B5EF4-FFF2-40B4-BE49-F238E27FC236}">
                <a16:creationId xmlns:a16="http://schemas.microsoft.com/office/drawing/2014/main" id="{39A5A84F-738D-4F28-BD48-EFBCF876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1800000"/>
            <a:ext cx="10944000" cy="18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/>
              <a:t>Specialsidor mörk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1C1B6E53-686D-4CEB-84A2-030E2F22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00" y="3780000"/>
            <a:ext cx="10944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F919F8B1-2BFD-46AD-9CC2-6B84FF4AA2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347" y="5883927"/>
            <a:ext cx="180449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56" r:id="rId2"/>
    <p:sldLayoutId id="2147483757" r:id="rId3"/>
    <p:sldLayoutId id="2147483758" r:id="rId4"/>
    <p:sldLayoutId id="2147483759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rubrik 4">
            <a:extLst>
              <a:ext uri="{FF2B5EF4-FFF2-40B4-BE49-F238E27FC236}">
                <a16:creationId xmlns:a16="http://schemas.microsoft.com/office/drawing/2014/main" id="{39A5A84F-738D-4F28-BD48-EFBCF876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1800000"/>
            <a:ext cx="10944000" cy="18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/>
              <a:t>Specialsidor ljus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1C1B6E53-686D-4CEB-84A2-030E2F22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00" y="3780000"/>
            <a:ext cx="10944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15563686-9B61-46CC-A65D-7F235AF755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8596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C0C72-5227-6699-C8A9-7A0ED2D7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av handlingsplanen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EC6B78-6BB1-49EA-80F9-B8BDCA35B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7" y="2157942"/>
            <a:ext cx="6488111" cy="3043232"/>
          </a:xfrm>
        </p:spPr>
        <p:txBody>
          <a:bodyPr/>
          <a:lstStyle/>
          <a:p>
            <a:r>
              <a:rPr lang="sv-SE" dirty="0"/>
              <a:t>Äldrevänlig kommun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Projektledare</a:t>
            </a:r>
            <a:br>
              <a:rPr lang="sv-SE" dirty="0"/>
            </a:br>
            <a:r>
              <a:rPr lang="sv-SE" dirty="0"/>
              <a:t>Mustafa Latif</a:t>
            </a:r>
          </a:p>
          <a:p>
            <a:r>
              <a:rPr lang="sv-SE" dirty="0"/>
              <a:t>Samhällsplanerare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F56DAD-6336-D01A-D8CE-EFB6AF1F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8350" y="75500"/>
            <a:ext cx="3229761" cy="32297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338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7A3A18-E4E0-4073-DD08-00480E05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86" y="-77282"/>
            <a:ext cx="9417733" cy="1465793"/>
          </a:xfrm>
        </p:spPr>
        <p:txBody>
          <a:bodyPr/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sv-SE" dirty="0"/>
              <a:t>             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Förvaltningsfas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DEA998-F9A4-65BF-2CC4-5616792DB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775" y="1672080"/>
            <a:ext cx="12087225" cy="4328670"/>
          </a:xfrm>
        </p:spPr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v-SE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 är viktigt att veta bakgrunden till projektets utformning.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 stabil grund har utvecklats för att kunna fortsätta bygga över.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Till en början har jag identifierat bristerna &amp; styrkorna i kommunen.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Samverkat kommunövergripande med alla kontoren i Upplands-Bro.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Skapat nationell och internationell nätverk för projektet och utvecklingen.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v-SE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Format en kommunövergripande handlingsplan som är i sin sista etapp.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v-SE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Målet är att lyckas få en systematisk rullning på projektets aktiviteter för 2024.   </a:t>
            </a:r>
          </a:p>
          <a:p>
            <a:r>
              <a:rPr lang="sv-SE" sz="2800" dirty="0"/>
              <a:t>  </a:t>
            </a:r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18EEACF3-EF8B-64DD-94F8-3140A482588A}"/>
              </a:ext>
            </a:extLst>
          </p:cNvPr>
          <p:cNvSpPr/>
          <p:nvPr/>
        </p:nvSpPr>
        <p:spPr>
          <a:xfrm>
            <a:off x="2806735" y="915973"/>
            <a:ext cx="1480040" cy="364789"/>
          </a:xfrm>
          <a:prstGeom prst="rightArrow">
            <a:avLst/>
          </a:prstGeom>
          <a:solidFill>
            <a:srgbClr val="CECE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45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70F80-E987-F08E-A8CB-2CB57388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2" y="226503"/>
            <a:ext cx="6488111" cy="764358"/>
          </a:xfrm>
        </p:spPr>
        <p:txBody>
          <a:bodyPr/>
          <a:lstStyle/>
          <a:p>
            <a:r>
              <a:rPr lang="sv-SE" dirty="0"/>
              <a:t>Sista etappen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4808E7-C0EA-049D-37F6-289CAACA6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32" y="1109318"/>
            <a:ext cx="11221366" cy="4561639"/>
          </a:xfrm>
        </p:spPr>
        <p:txBody>
          <a:bodyPr>
            <a:normAutofit/>
          </a:bodyPr>
          <a:lstStyle/>
          <a:p>
            <a:r>
              <a:rPr lang="sv-SE" dirty="0">
                <a:highlight>
                  <a:srgbClr val="008080"/>
                </a:highlight>
              </a:rPr>
              <a:t>Den sista etappen innehåller tre viktiga delar för framtiden. </a:t>
            </a:r>
          </a:p>
          <a:p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Handlingsplanen behöver godtas av alla kontoren och eventuella ändringar behöver göras innan årsskiftet. </a:t>
            </a:r>
            <a:r>
              <a:rPr lang="sv-SE" dirty="0">
                <a:highlight>
                  <a:srgbClr val="008080"/>
                </a:highlight>
              </a:rPr>
              <a:t>(93%)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>
                <a:highlight>
                  <a:srgbClr val="008000"/>
                </a:highlight>
                <a:sym typeface="Wingdings" panose="05000000000000000000" pitchFamily="2" charset="2"/>
              </a:rPr>
              <a:t>100 % </a:t>
            </a:r>
            <a:r>
              <a:rPr lang="sv-SE" dirty="0">
                <a:highlight>
                  <a:srgbClr val="008000"/>
                </a:highlight>
              </a:rPr>
              <a:t> </a:t>
            </a:r>
          </a:p>
          <a:p>
            <a:pPr marL="457200" indent="-457200">
              <a:buAutoNum type="arabicPeriod"/>
            </a:pPr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Planera ett möte med de äldre efter årsskiftet för att presentera handlingsplanen och överväga eventuella mindre justeringar innan handlingsplanen går till nämnden (inkludera de äldre är prioriterat).</a:t>
            </a:r>
          </a:p>
          <a:p>
            <a:pPr marL="457200" indent="-457200">
              <a:buAutoNum type="arabicPeriod"/>
            </a:pPr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Säkerställa systematisk implementering av handlingsplanen hos alla kontoren där rapportering på framsteg görs kvartalsvis för översikt och presentation till nämnden. </a:t>
            </a:r>
            <a:r>
              <a:rPr lang="sv-SE" dirty="0">
                <a:highlight>
                  <a:srgbClr val="008000"/>
                </a:highlight>
              </a:rPr>
              <a:t>Lösning: Stratsys </a:t>
            </a:r>
          </a:p>
          <a:p>
            <a:pPr marL="457200" indent="-4572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17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EE6BA-50CD-BE08-CDE1-8E35D78F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85" y="180422"/>
            <a:ext cx="8595612" cy="666868"/>
          </a:xfrm>
        </p:spPr>
        <p:txBody>
          <a:bodyPr/>
          <a:lstStyle/>
          <a:p>
            <a:r>
              <a:rPr lang="sv-SE" dirty="0">
                <a:highlight>
                  <a:srgbClr val="808080"/>
                </a:highlight>
              </a:rPr>
              <a:t>Handlingsplanen (Utkast)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49FF09-C5E0-15D0-2391-A0242488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1" y="1121852"/>
            <a:ext cx="6729382" cy="46142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0901FC0-F076-B12B-DB56-63EAAF4DF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43" y="1121852"/>
            <a:ext cx="5082172" cy="46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09438-05E6-A99B-2C38-725B912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5" y="796924"/>
            <a:ext cx="9444036" cy="622301"/>
          </a:xfrm>
        </p:spPr>
        <p:txBody>
          <a:bodyPr/>
          <a:lstStyle/>
          <a:p>
            <a:r>
              <a:rPr lang="sv-SE" dirty="0">
                <a:highlight>
                  <a:srgbClr val="808080"/>
                </a:highlight>
              </a:rPr>
              <a:t>WHO:s åtta riktlinjer för en äldrevänlig kommun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49CF9A-4930-1E10-D45E-F51693F4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5" y="1419225"/>
            <a:ext cx="10310810" cy="52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6976E-BB04-E429-30DD-199D85D1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60" y="899385"/>
            <a:ext cx="10223076" cy="763399"/>
          </a:xfrm>
        </p:spPr>
        <p:txBody>
          <a:bodyPr/>
          <a:lstStyle/>
          <a:p>
            <a:r>
              <a:rPr lang="sv-SE" dirty="0">
                <a:highlight>
                  <a:srgbClr val="808080"/>
                </a:highlight>
              </a:rPr>
              <a:t>Fyra utvecklingsområden  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8268E3-3A30-480A-1364-ED383988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60" y="1584565"/>
            <a:ext cx="5567340" cy="478384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850BF91-BA41-302E-1A68-4A903B30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4566"/>
            <a:ext cx="4136723" cy="47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1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F0A6B-4271-5D42-4F84-8658F7E5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85" y="-526992"/>
            <a:ext cx="12198488" cy="1277938"/>
          </a:xfrm>
        </p:spPr>
        <p:txBody>
          <a:bodyPr/>
          <a:lstStyle/>
          <a:p>
            <a:r>
              <a:rPr lang="sv-SE" sz="4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År 2024 från dokument </a:t>
            </a:r>
            <a:r>
              <a:rPr lang="sv-SE" sz="4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v-SE" sz="4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verklighet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C2535647-3080-B54F-F81A-A3B2A6190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84473"/>
              </p:ext>
            </p:extLst>
          </p:nvPr>
        </p:nvGraphicFramePr>
        <p:xfrm>
          <a:off x="581985" y="974220"/>
          <a:ext cx="9373864" cy="577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954">
                  <a:extLst>
                    <a:ext uri="{9D8B030D-6E8A-4147-A177-3AD203B41FA5}">
                      <a16:colId xmlns:a16="http://schemas.microsoft.com/office/drawing/2014/main" val="841636091"/>
                    </a:ext>
                  </a:extLst>
                </a:gridCol>
                <a:gridCol w="3400216">
                  <a:extLst>
                    <a:ext uri="{9D8B030D-6E8A-4147-A177-3AD203B41FA5}">
                      <a16:colId xmlns:a16="http://schemas.microsoft.com/office/drawing/2014/main" val="2898078782"/>
                    </a:ext>
                  </a:extLst>
                </a:gridCol>
                <a:gridCol w="2403694">
                  <a:extLst>
                    <a:ext uri="{9D8B030D-6E8A-4147-A177-3AD203B41FA5}">
                      <a16:colId xmlns:a16="http://schemas.microsoft.com/office/drawing/2014/main" val="3912656551"/>
                    </a:ext>
                  </a:extLst>
                </a:gridCol>
              </a:tblGrid>
              <a:tr h="336729">
                <a:tc>
                  <a:txBody>
                    <a:bodyPr/>
                    <a:lstStyle/>
                    <a:p>
                      <a:r>
                        <a:rPr lang="sv-SE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Exempel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Resultat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74229"/>
                  </a:ext>
                </a:extLst>
              </a:tr>
              <a:tr h="641395"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1. Möten med de äldre (65+)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Möten för att diskutera aktiviteternas prioritering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Ord blir till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81979"/>
                  </a:ext>
                </a:extLst>
              </a:tr>
              <a:tr h="1191162"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2. Skapa flera systematiska lösningar för aktiviteterna som finns i samråd med äldre.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(Snöröjning) Hur ska gata &amp; park prioritera snöröjningen?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SBK träffar invånarna och prioriterar 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73742"/>
                  </a:ext>
                </a:extLst>
              </a:tr>
              <a:tr h="916278"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3. Träffa äldre ute på landsbygden.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Vilka utmaningar finns där? Hur kan kommunen underlätta?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Flera blir inkluderade och nöjda.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33872"/>
                  </a:ext>
                </a:extLst>
              </a:tr>
              <a:tr h="1191162"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4. Fånga in flera isolerade och andra etniciteter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Samsasprojektet och tydligare mål för delaktighet arbetet hos KLK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Flera blir internt involverade i Äldrevänlig kommun.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41399"/>
                  </a:ext>
                </a:extLst>
              </a:tr>
              <a:tr h="1466046"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5. Göra allting naturligt för alla under 1 år.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Äldreperspektivet ska vara en självklarhet, ändra alla mallar och träffa alla kontor under året 2024 och vrida på deras tankar.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Äldreperspektivet kommer naturligt in i verksamhetsplanerna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91057"/>
      </p:ext>
    </p:extLst>
  </p:cSld>
  <p:clrMapOvr>
    <a:masterClrMapping/>
  </p:clrMapOvr>
</p:sld>
</file>

<file path=ppt/theme/theme1.xml><?xml version="1.0" encoding="utf-8"?>
<a:theme xmlns:a="http://schemas.openxmlformats.org/drawingml/2006/main" name="Innehållssidor">
  <a:themeElements>
    <a:clrScheme name="UB-Mörkblå/Aprikos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BCD1E7"/>
      </a:accent2>
      <a:accent3>
        <a:srgbClr val="5B1F4E"/>
      </a:accent3>
      <a:accent4>
        <a:srgbClr val="AAD59D"/>
      </a:accent4>
      <a:accent5>
        <a:srgbClr val="0C493B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46542AFD-01E4-42E2-AC48-C92DDC9FF7A8}"/>
    </a:ext>
  </a:extLst>
</a:theme>
</file>

<file path=ppt/theme/theme2.xml><?xml version="1.0" encoding="utf-8"?>
<a:theme xmlns:a="http://schemas.openxmlformats.org/drawingml/2006/main" name="Startsidor_Färgad bakgrund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BCD1E7"/>
      </a:accent2>
      <a:accent3>
        <a:srgbClr val="5B1F4E"/>
      </a:accent3>
      <a:accent4>
        <a:srgbClr val="AAD59D"/>
      </a:accent4>
      <a:accent5>
        <a:srgbClr val="0C493B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06C004FC-16A1-4AE9-B9F7-8D0CC8AFBB18}"/>
    </a:ext>
  </a:extLst>
</a:theme>
</file>

<file path=ppt/theme/theme3.xml><?xml version="1.0" encoding="utf-8"?>
<a:theme xmlns:a="http://schemas.openxmlformats.org/drawingml/2006/main" name="Specialsidor mörk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5B1F4E"/>
      </a:accent2>
      <a:accent3>
        <a:srgbClr val="0C493B"/>
      </a:accent3>
      <a:accent4>
        <a:srgbClr val="AAD59D"/>
      </a:accent4>
      <a:accent5>
        <a:srgbClr val="BCD1E7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76D79124-76E1-498C-A973-79D4C5F9379F}"/>
    </a:ext>
  </a:extLst>
</a:theme>
</file>

<file path=ppt/theme/theme4.xml><?xml version="1.0" encoding="utf-8"?>
<a:theme xmlns:a="http://schemas.openxmlformats.org/drawingml/2006/main" name="Specialsidor ljus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5B1F4E"/>
      </a:accent2>
      <a:accent3>
        <a:srgbClr val="0C493B"/>
      </a:accent3>
      <a:accent4>
        <a:srgbClr val="AAD59D"/>
      </a:accent4>
      <a:accent5>
        <a:srgbClr val="BCD1E7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35ECDF4E-060D-430E-99FC-B8574B2A44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2D5834A6E347AF921C0759389ED7" ma:contentTypeVersion="13" ma:contentTypeDescription="Skapa ett nytt dokument." ma:contentTypeScope="" ma:versionID="926a5b2cf3fcc7679e37dc0ebbf7a76a">
  <xsd:schema xmlns:xsd="http://www.w3.org/2001/XMLSchema" xmlns:xs="http://www.w3.org/2001/XMLSchema" xmlns:p="http://schemas.microsoft.com/office/2006/metadata/properties" xmlns:ns3="8454b10c-592c-438d-a738-edb1e9c8fb52" xmlns:ns4="3d46cd81-433b-400e-a789-648f7c31cf02" targetNamespace="http://schemas.microsoft.com/office/2006/metadata/properties" ma:root="true" ma:fieldsID="b586ee48aeab2aa39f4ceb8238b8bab9" ns3:_="" ns4:_="">
    <xsd:import namespace="8454b10c-592c-438d-a738-edb1e9c8fb52"/>
    <xsd:import namespace="3d46cd81-433b-400e-a789-648f7c31c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4b10c-592c-438d-a738-edb1e9c8f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cd81-433b-400e-a789-648f7c31c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1B426-B53F-4658-A4BB-C12B42D7A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4b10c-592c-438d-a738-edb1e9c8fb52"/>
    <ds:schemaRef ds:uri="3d46cd81-433b-400e-a789-648f7c31c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953236-B6A2-4FEA-8A47-AB2DB96AB8B4}">
  <ds:schemaRefs>
    <ds:schemaRef ds:uri="http://schemas.openxmlformats.org/package/2006/metadata/core-properties"/>
    <ds:schemaRef ds:uri="8454b10c-592c-438d-a738-edb1e9c8fb5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3d46cd81-433b-400e-a789-648f7c31cf0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DBF422-0AA0-4867-BFB1-AAA45546D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Upplands-Bro</Template>
  <TotalTime>464</TotalTime>
  <Words>358</Words>
  <Application>Microsoft Office PowerPoint</Application>
  <PresentationFormat>Bredbild</PresentationFormat>
  <Paragraphs>42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Innehållssidor</vt:lpstr>
      <vt:lpstr>Startsidor_Färgad bakgrund</vt:lpstr>
      <vt:lpstr>Specialsidor mörk</vt:lpstr>
      <vt:lpstr>Specialsidor ljus</vt:lpstr>
      <vt:lpstr>Presentation av handlingsplanen</vt:lpstr>
      <vt:lpstr>Projekt              Förvaltningsfas</vt:lpstr>
      <vt:lpstr>Sista etappen </vt:lpstr>
      <vt:lpstr>Handlingsplanen (Utkast) </vt:lpstr>
      <vt:lpstr>WHO:s åtta riktlinjer för en äldrevänlig kommun</vt:lpstr>
      <vt:lpstr>Fyra utvecklingsområden    </vt:lpstr>
      <vt:lpstr>År 2024 från dokument  verklighet</vt:lpstr>
    </vt:vector>
  </TitlesOfParts>
  <Company>UpplandsBro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av handlingsplanen</dc:title>
  <dc:creator>Mustafa Mukdat Latif</dc:creator>
  <cp:lastModifiedBy>Mustafa Mukdat Latif</cp:lastModifiedBy>
  <cp:revision>11</cp:revision>
  <dcterms:created xsi:type="dcterms:W3CDTF">2023-11-13T10:07:23Z</dcterms:created>
  <dcterms:modified xsi:type="dcterms:W3CDTF">2023-11-30T09:24:27Z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0x010100BC942D5834A6E347AF921C0759389ED7</vt:lpwstr>
  </property>
</Properties>
</file>